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56" r:id="rId3"/>
    <p:sldId id="258" r:id="rId4"/>
    <p:sldId id="260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147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054C7-BDD4-41AC-8607-E84628A76DC0}" type="datetimeFigureOut">
              <a:rPr lang="en-US" smtClean="0"/>
              <a:pPr/>
              <a:t>6/19/2012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2849ED-8F95-43A2-80D2-4D21F7A3FF5F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054C7-BDD4-41AC-8607-E84628A76DC0}" type="datetimeFigureOut">
              <a:rPr lang="en-US" smtClean="0"/>
              <a:pPr/>
              <a:t>6/19/2012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2849ED-8F95-43A2-80D2-4D21F7A3FF5F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054C7-BDD4-41AC-8607-E84628A76DC0}" type="datetimeFigureOut">
              <a:rPr lang="en-US" smtClean="0"/>
              <a:pPr/>
              <a:t>6/19/2012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2849ED-8F95-43A2-80D2-4D21F7A3FF5F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054C7-BDD4-41AC-8607-E84628A76DC0}" type="datetimeFigureOut">
              <a:rPr lang="en-US" smtClean="0"/>
              <a:pPr/>
              <a:t>6/19/2012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2849ED-8F95-43A2-80D2-4D21F7A3FF5F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054C7-BDD4-41AC-8607-E84628A76DC0}" type="datetimeFigureOut">
              <a:rPr lang="en-US" smtClean="0"/>
              <a:pPr/>
              <a:t>6/19/2012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2849ED-8F95-43A2-80D2-4D21F7A3FF5F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054C7-BDD4-41AC-8607-E84628A76DC0}" type="datetimeFigureOut">
              <a:rPr lang="en-US" smtClean="0"/>
              <a:pPr/>
              <a:t>6/19/2012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2849ED-8F95-43A2-80D2-4D21F7A3FF5F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054C7-BDD4-41AC-8607-E84628A76DC0}" type="datetimeFigureOut">
              <a:rPr lang="en-US" smtClean="0"/>
              <a:pPr/>
              <a:t>6/19/2012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2849ED-8F95-43A2-80D2-4D21F7A3FF5F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054C7-BDD4-41AC-8607-E84628A76DC0}" type="datetimeFigureOut">
              <a:rPr lang="en-US" smtClean="0"/>
              <a:pPr/>
              <a:t>6/19/2012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2849ED-8F95-43A2-80D2-4D21F7A3FF5F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054C7-BDD4-41AC-8607-E84628A76DC0}" type="datetimeFigureOut">
              <a:rPr lang="en-US" smtClean="0"/>
              <a:pPr/>
              <a:t>6/19/2012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2849ED-8F95-43A2-80D2-4D21F7A3FF5F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054C7-BDD4-41AC-8607-E84628A76DC0}" type="datetimeFigureOut">
              <a:rPr lang="en-US" smtClean="0"/>
              <a:pPr/>
              <a:t>6/19/2012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2849ED-8F95-43A2-80D2-4D21F7A3FF5F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054C7-BDD4-41AC-8607-E84628A76DC0}" type="datetimeFigureOut">
              <a:rPr lang="en-US" smtClean="0"/>
              <a:pPr/>
              <a:t>6/19/2012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2849ED-8F95-43A2-80D2-4D21F7A3FF5F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8054C7-BDD4-41AC-8607-E84628A76DC0}" type="datetimeFigureOut">
              <a:rPr lang="en-US" smtClean="0"/>
              <a:pPr/>
              <a:t>6/19/2012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2849ED-8F95-43A2-80D2-4D21F7A3FF5F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 txBox="1">
            <a:spLocks noGrp="1"/>
          </p:cNvSpPr>
          <p:nvPr>
            <p:ph idx="1"/>
          </p:nvPr>
        </p:nvSpPr>
        <p:spPr>
          <a:xfrm>
            <a:off x="285720" y="602198"/>
            <a:ext cx="8686800" cy="5041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 smtClean="0"/>
              <a:t>Propagation Model : HybridBuildingPropagationlossModel</a:t>
            </a:r>
          </a:p>
          <a:p>
            <a:r>
              <a:rPr lang="en-GB" sz="2400" dirty="0" smtClean="0"/>
              <a:t>Itu1411/Itu1238 ( depending on indoor / outdoor/ distance&lt;1000)</a:t>
            </a:r>
          </a:p>
          <a:p>
            <a:r>
              <a:rPr lang="en-GB" sz="2400" dirty="0" smtClean="0"/>
              <a:t>The path loss models are manually verified and produce correct results</a:t>
            </a:r>
          </a:p>
          <a:p>
            <a:r>
              <a:rPr lang="en-GB" sz="2400" dirty="0" smtClean="0"/>
              <a:t>The point to mention is that the result of Sinr that determines the MCS/CQI (either using Piro/</a:t>
            </a:r>
            <a:r>
              <a:rPr lang="en-GB" sz="2400" dirty="0" err="1" smtClean="0"/>
              <a:t>MIerrorModel</a:t>
            </a:r>
            <a:r>
              <a:rPr lang="en-GB" sz="2400" dirty="0" smtClean="0"/>
              <a:t>) show be same as that is produced by REM plots, where as it differs</a:t>
            </a:r>
          </a:p>
          <a:p>
            <a:r>
              <a:rPr lang="en-GB" sz="2400" dirty="0" smtClean="0"/>
              <a:t>All the parameters are kept DEFAULT with a clean NS3-3.14 install</a:t>
            </a:r>
          </a:p>
          <a:p>
            <a:r>
              <a:rPr lang="en-GB" sz="2400" dirty="0" smtClean="0"/>
              <a:t>Only the following changes are made to see clear results</a:t>
            </a:r>
          </a:p>
          <a:p>
            <a:pPr>
              <a:buNone/>
            </a:pPr>
            <a:endParaRPr lang="en-GB" sz="2400" dirty="0" smtClean="0"/>
          </a:p>
          <a:p>
            <a:endParaRPr lang="en-GB" sz="2400" dirty="0" smtClean="0"/>
          </a:p>
        </p:txBody>
      </p:sp>
      <p:sp>
        <p:nvSpPr>
          <p:cNvPr id="5" name="TextBox 4"/>
          <p:cNvSpPr txBox="1"/>
          <p:nvPr/>
        </p:nvSpPr>
        <p:spPr>
          <a:xfrm>
            <a:off x="642910" y="5214950"/>
            <a:ext cx="757242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-Position Allocation is changed to constant position instead of random</a:t>
            </a:r>
          </a:p>
          <a:p>
            <a:r>
              <a:rPr lang="en-GB" dirty="0" smtClean="0"/>
              <a:t>-Only kept one </a:t>
            </a:r>
            <a:r>
              <a:rPr lang="en-GB" dirty="0" err="1" smtClean="0"/>
              <a:t>Txnode</a:t>
            </a:r>
            <a:r>
              <a:rPr lang="en-GB" dirty="0" smtClean="0"/>
              <a:t> and one UE to avoid the effect of interference</a:t>
            </a:r>
          </a:p>
          <a:p>
            <a:r>
              <a:rPr lang="en-GB" dirty="0" smtClean="0"/>
              <a:t>-Increase the attribute of </a:t>
            </a:r>
            <a:r>
              <a:rPr lang="en-GB" dirty="0" err="1" smtClean="0"/>
              <a:t>REMhelper</a:t>
            </a:r>
            <a:r>
              <a:rPr lang="en-GB" dirty="0" smtClean="0"/>
              <a:t>, -&gt; resolution x/y to grab the exact values at desired coordinates</a:t>
            </a:r>
            <a:endParaRPr lang="en-GB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28596" y="500042"/>
            <a:ext cx="34002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Case 1: </a:t>
            </a:r>
            <a:r>
              <a:rPr lang="en-GB" dirty="0" err="1" smtClean="0"/>
              <a:t>HomeEnb</a:t>
            </a:r>
            <a:r>
              <a:rPr lang="en-GB" dirty="0" smtClean="0"/>
              <a:t> (0,0) – UE (30,0)</a:t>
            </a:r>
          </a:p>
          <a:p>
            <a:r>
              <a:rPr lang="en-GB" dirty="0" err="1" smtClean="0"/>
              <a:t>HomeNode</a:t>
            </a:r>
            <a:r>
              <a:rPr lang="en-GB" dirty="0" smtClean="0"/>
              <a:t>- </a:t>
            </a:r>
            <a:r>
              <a:rPr lang="en-GB" dirty="0" err="1" smtClean="0"/>
              <a:t>Tx</a:t>
            </a:r>
            <a:r>
              <a:rPr lang="en-GB" dirty="0" smtClean="0"/>
              <a:t> Power 17dBm</a:t>
            </a:r>
            <a:endParaRPr lang="en-GB" dirty="0"/>
          </a:p>
        </p:txBody>
      </p:sp>
      <p:pic>
        <p:nvPicPr>
          <p:cNvPr id="1026" name="Picture 2" descr="C:\Users\Arxi\Desktop\NS3_Sinr_bug\Case1\case1_epc_sinrLOG_AMC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3643314"/>
            <a:ext cx="1931972" cy="2825249"/>
          </a:xfrm>
          <a:prstGeom prst="rect">
            <a:avLst/>
          </a:prstGeom>
          <a:noFill/>
        </p:spPr>
      </p:pic>
      <p:pic>
        <p:nvPicPr>
          <p:cNvPr id="1027" name="Picture 3" descr="C:\Users\Arxi\Desktop\NS3_Sinr_bug\Case1\Case1_rem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43636" y="1928802"/>
            <a:ext cx="1984379" cy="2500318"/>
          </a:xfrm>
          <a:prstGeom prst="rect">
            <a:avLst/>
          </a:prstGeom>
          <a:noFill/>
        </p:spPr>
      </p:pic>
      <p:pic>
        <p:nvPicPr>
          <p:cNvPr id="1028" name="Picture 4" descr="C:\Users\Arxi\Desktop\NS3_Sinr_bug\Case1\case1_remplot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86380" y="4460308"/>
            <a:ext cx="3505226" cy="2397692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857224" y="2643182"/>
            <a:ext cx="6014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 smtClean="0"/>
              <a:t>EPC:</a:t>
            </a:r>
            <a:endParaRPr lang="en-GB" b="1" dirty="0"/>
          </a:p>
        </p:txBody>
      </p:sp>
      <p:sp>
        <p:nvSpPr>
          <p:cNvPr id="9" name="TextBox 8"/>
          <p:cNvSpPr txBox="1"/>
          <p:nvPr/>
        </p:nvSpPr>
        <p:spPr>
          <a:xfrm>
            <a:off x="5357818" y="1273718"/>
            <a:ext cx="12751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 smtClean="0"/>
              <a:t>REM Maps:</a:t>
            </a:r>
            <a:endParaRPr lang="en-GB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785786" y="3000372"/>
            <a:ext cx="172034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Sinr : 42.1635dB</a:t>
            </a:r>
          </a:p>
          <a:p>
            <a:r>
              <a:rPr lang="en-GB" dirty="0" smtClean="0"/>
              <a:t>MCS: 28 </a:t>
            </a:r>
            <a:endParaRPr lang="en-GB" dirty="0"/>
          </a:p>
        </p:txBody>
      </p:sp>
      <p:sp>
        <p:nvSpPr>
          <p:cNvPr id="11" name="TextBox 10"/>
          <p:cNvSpPr txBox="1"/>
          <p:nvPr/>
        </p:nvSpPr>
        <p:spPr>
          <a:xfrm>
            <a:off x="6143636" y="1500174"/>
            <a:ext cx="28648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Sinr : 12.05dB (10log(16.05))</a:t>
            </a:r>
            <a:endParaRPr lang="en-GB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28596" y="500042"/>
            <a:ext cx="35173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Case 2: </a:t>
            </a:r>
            <a:r>
              <a:rPr lang="en-GB" dirty="0" err="1" smtClean="0"/>
              <a:t>HomeEnb</a:t>
            </a:r>
            <a:r>
              <a:rPr lang="en-GB" dirty="0" smtClean="0"/>
              <a:t> (0,0) – UE (100,0)</a:t>
            </a:r>
            <a:endParaRPr lang="en-GB" dirty="0"/>
          </a:p>
        </p:txBody>
      </p:sp>
      <p:sp>
        <p:nvSpPr>
          <p:cNvPr id="8" name="TextBox 7"/>
          <p:cNvSpPr txBox="1"/>
          <p:nvPr/>
        </p:nvSpPr>
        <p:spPr>
          <a:xfrm>
            <a:off x="857224" y="2643182"/>
            <a:ext cx="6014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 smtClean="0"/>
              <a:t>EPC:</a:t>
            </a:r>
            <a:endParaRPr lang="en-GB" b="1" dirty="0"/>
          </a:p>
        </p:txBody>
      </p:sp>
      <p:sp>
        <p:nvSpPr>
          <p:cNvPr id="9" name="TextBox 8"/>
          <p:cNvSpPr txBox="1"/>
          <p:nvPr/>
        </p:nvSpPr>
        <p:spPr>
          <a:xfrm>
            <a:off x="5357818" y="1357298"/>
            <a:ext cx="12751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 smtClean="0"/>
              <a:t>REM Maps:</a:t>
            </a:r>
            <a:endParaRPr lang="en-GB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785786" y="3000372"/>
            <a:ext cx="172034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Sinr : 21.2484dB</a:t>
            </a:r>
          </a:p>
          <a:p>
            <a:r>
              <a:rPr lang="en-GB" dirty="0" smtClean="0"/>
              <a:t>MCS: 24 </a:t>
            </a:r>
            <a:endParaRPr lang="en-GB" dirty="0"/>
          </a:p>
        </p:txBody>
      </p:sp>
      <p:sp>
        <p:nvSpPr>
          <p:cNvPr id="11" name="TextBox 10"/>
          <p:cNvSpPr txBox="1"/>
          <p:nvPr/>
        </p:nvSpPr>
        <p:spPr>
          <a:xfrm>
            <a:off x="6143636" y="1714488"/>
            <a:ext cx="29803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Sinr : -19.80dB (10Log(0.104))</a:t>
            </a:r>
            <a:endParaRPr lang="en-GB" dirty="0"/>
          </a:p>
        </p:txBody>
      </p:sp>
      <p:pic>
        <p:nvPicPr>
          <p:cNvPr id="2050" name="Picture 2" descr="C:\Users\Arxi\Desktop\NS3_Sinr_bug\Case2\Case2_EPC_Sinr_AmcLOg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3714752"/>
            <a:ext cx="2143108" cy="2836465"/>
          </a:xfrm>
          <a:prstGeom prst="rect">
            <a:avLst/>
          </a:prstGeom>
          <a:noFill/>
        </p:spPr>
      </p:pic>
      <p:pic>
        <p:nvPicPr>
          <p:cNvPr id="2051" name="Picture 3" descr="C:\Users\Arxi\Desktop\NS3_Sinr_bug\Case2\Case2_remplot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00694" y="4500570"/>
            <a:ext cx="3214710" cy="2210445"/>
          </a:xfrm>
          <a:prstGeom prst="rect">
            <a:avLst/>
          </a:prstGeom>
          <a:noFill/>
        </p:spPr>
      </p:pic>
      <p:pic>
        <p:nvPicPr>
          <p:cNvPr id="2052" name="Picture 4" descr="C:\Users\Arxi\Desktop\NS3_Sinr_bug\Case2\Rem_case2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643570" y="2357430"/>
            <a:ext cx="2609850" cy="17811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4282" y="714356"/>
            <a:ext cx="29514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Case 3: </a:t>
            </a:r>
            <a:r>
              <a:rPr lang="en-GB" dirty="0" err="1" smtClean="0"/>
              <a:t>Enb</a:t>
            </a:r>
            <a:r>
              <a:rPr lang="en-GB" dirty="0" smtClean="0"/>
              <a:t> (0,0) – UE (500,0)</a:t>
            </a:r>
            <a:endParaRPr lang="en-GB" dirty="0"/>
          </a:p>
        </p:txBody>
      </p:sp>
      <p:sp>
        <p:nvSpPr>
          <p:cNvPr id="12" name="TextBox 11"/>
          <p:cNvSpPr txBox="1"/>
          <p:nvPr/>
        </p:nvSpPr>
        <p:spPr>
          <a:xfrm>
            <a:off x="214282" y="1142984"/>
            <a:ext cx="306846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Case 4: </a:t>
            </a:r>
            <a:r>
              <a:rPr lang="en-GB" dirty="0" err="1" smtClean="0"/>
              <a:t>Enb</a:t>
            </a:r>
            <a:r>
              <a:rPr lang="en-GB" dirty="0" smtClean="0"/>
              <a:t> (0,0) – UE (2000,0)</a:t>
            </a:r>
          </a:p>
          <a:p>
            <a:endParaRPr lang="en-GB" dirty="0"/>
          </a:p>
        </p:txBody>
      </p:sp>
      <p:sp>
        <p:nvSpPr>
          <p:cNvPr id="13" name="TextBox 12"/>
          <p:cNvSpPr txBox="1"/>
          <p:nvPr/>
        </p:nvSpPr>
        <p:spPr>
          <a:xfrm>
            <a:off x="357159" y="1928802"/>
            <a:ext cx="82868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Manual calculations for another case has been attached as PDF, The case is for 30m user-</a:t>
            </a:r>
            <a:r>
              <a:rPr lang="en-GB" dirty="0" err="1" smtClean="0"/>
              <a:t>Txnode</a:t>
            </a:r>
            <a:r>
              <a:rPr lang="en-GB" dirty="0" smtClean="0"/>
              <a:t> distance. The user &amp; </a:t>
            </a:r>
            <a:r>
              <a:rPr lang="en-GB" dirty="0" err="1" smtClean="0"/>
              <a:t>HomeEnodeB</a:t>
            </a:r>
            <a:r>
              <a:rPr lang="en-GB" dirty="0" smtClean="0"/>
              <a:t> are in the same appt &amp; same room.</a:t>
            </a:r>
          </a:p>
          <a:p>
            <a:endParaRPr lang="en-GB" dirty="0"/>
          </a:p>
          <a:p>
            <a:r>
              <a:rPr lang="en-GB" dirty="0" smtClean="0"/>
              <a:t>The path loss &amp; shadowing is </a:t>
            </a:r>
            <a:r>
              <a:rPr lang="en-GB" dirty="0" smtClean="0"/>
              <a:t>verified (ITU-1238) </a:t>
            </a:r>
            <a:r>
              <a:rPr lang="en-GB" dirty="0" smtClean="0"/>
              <a:t>, where as the problem seems to be at the calculation of RXPSD. I can provide further details if required.</a:t>
            </a:r>
          </a:p>
          <a:p>
            <a:endParaRPr lang="en-GB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</TotalTime>
  <Words>274</Words>
  <Application>Microsoft Office PowerPoint</Application>
  <PresentationFormat>On-screen Show (4:3)</PresentationFormat>
  <Paragraphs>27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Slide 1</vt:lpstr>
      <vt:lpstr>Slide 2</vt:lpstr>
      <vt:lpstr>Slide 3</vt:lpstr>
      <vt:lpstr>Slide 4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Arxi</dc:creator>
  <cp:lastModifiedBy>Arxi</cp:lastModifiedBy>
  <cp:revision>5</cp:revision>
  <dcterms:created xsi:type="dcterms:W3CDTF">2012-06-19T15:11:15Z</dcterms:created>
  <dcterms:modified xsi:type="dcterms:W3CDTF">2012-06-19T15:52:09Z</dcterms:modified>
</cp:coreProperties>
</file>